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67" r:id="rId4"/>
    <p:sldId id="258" r:id="rId5"/>
    <p:sldId id="268" r:id="rId6"/>
    <p:sldId id="269" r:id="rId7"/>
    <p:sldId id="270" r:id="rId8"/>
    <p:sldId id="271" r:id="rId9"/>
    <p:sldId id="264" r:id="rId10"/>
    <p:sldId id="265" r:id="rId11"/>
    <p:sldId id="266" r:id="rId12"/>
    <p:sldId id="260" r:id="rId13"/>
    <p:sldId id="261" r:id="rId14"/>
    <p:sldId id="262" r:id="rId15"/>
    <p:sldId id="263" r:id="rId16"/>
    <p:sldId id="272" r:id="rId17"/>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320"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820F5A-A739-4FDE-82EA-5C1289A90E2E}" type="datetimeFigureOut">
              <a:rPr lang="fi-FI" smtClean="0"/>
              <a:t>5.3.2020</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E29F34-2361-4AC6-B0F0-EABDB27D1232}" type="slidenum">
              <a:rPr lang="fi-FI" smtClean="0"/>
              <a:t>‹#›</a:t>
            </a:fld>
            <a:endParaRPr lang="fi-FI"/>
          </a:p>
        </p:txBody>
      </p:sp>
    </p:spTree>
    <p:extLst>
      <p:ext uri="{BB962C8B-B14F-4D97-AF65-F5344CB8AC3E}">
        <p14:creationId xmlns:p14="http://schemas.microsoft.com/office/powerpoint/2010/main" val="2465113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i-FI" smtClean="0"/>
              <a:t>Muokkaa perustyyl. napsautt.</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680F0756-2F5B-4D57-998D-C57B01F6C708}" type="datetime1">
              <a:rPr lang="fi-FI" smtClean="0"/>
              <a:t>5.3.2020</a:t>
            </a:fld>
            <a:endParaRPr lang="fi-FI"/>
          </a:p>
        </p:txBody>
      </p:sp>
      <p:sp>
        <p:nvSpPr>
          <p:cNvPr id="5" name="Footer Placeholder 4"/>
          <p:cNvSpPr>
            <a:spLocks noGrp="1"/>
          </p:cNvSpPr>
          <p:nvPr>
            <p:ph type="ftr" sz="quarter" idx="11"/>
          </p:nvPr>
        </p:nvSpPr>
        <p:spPr/>
        <p:txBody>
          <a:bodyPr/>
          <a:lstStyle/>
          <a:p>
            <a:r>
              <a:rPr lang="fi-FI" smtClean="0"/>
              <a:t>Komisario Harri Aaltonen, harri.aaltonen@poliisi.fi</a:t>
            </a:r>
            <a:endParaRPr lang="fi-FI"/>
          </a:p>
        </p:txBody>
      </p:sp>
      <p:sp>
        <p:nvSpPr>
          <p:cNvPr id="6" name="Slide Number Placeholder 5"/>
          <p:cNvSpPr>
            <a:spLocks noGrp="1"/>
          </p:cNvSpPr>
          <p:nvPr>
            <p:ph type="sldNum" sz="quarter" idx="12"/>
          </p:nvPr>
        </p:nvSpPr>
        <p:spPr/>
        <p:txBody>
          <a:bodyPr/>
          <a:lstStyle/>
          <a:p>
            <a:fld id="{A5F6E8BB-5376-4B17-9441-084697B1F833}" type="slidenum">
              <a:rPr lang="fi-FI" smtClean="0"/>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30548C14-B35F-41CC-A71F-8E289769D38F}" type="datetime1">
              <a:rPr lang="fi-FI" smtClean="0"/>
              <a:t>5.3.2020</a:t>
            </a:fld>
            <a:endParaRPr lang="fi-FI"/>
          </a:p>
        </p:txBody>
      </p:sp>
      <p:sp>
        <p:nvSpPr>
          <p:cNvPr id="5" name="Footer Placeholder 4"/>
          <p:cNvSpPr>
            <a:spLocks noGrp="1"/>
          </p:cNvSpPr>
          <p:nvPr>
            <p:ph type="ftr" sz="quarter" idx="11"/>
          </p:nvPr>
        </p:nvSpPr>
        <p:spPr/>
        <p:txBody>
          <a:bodyPr/>
          <a:lstStyle/>
          <a:p>
            <a:r>
              <a:rPr lang="fi-FI" smtClean="0"/>
              <a:t>Komisario Harri Aaltonen, harri.aaltonen@poliisi.fi</a:t>
            </a:r>
            <a:endParaRPr lang="fi-FI"/>
          </a:p>
        </p:txBody>
      </p:sp>
      <p:sp>
        <p:nvSpPr>
          <p:cNvPr id="6" name="Slide Number Placeholder 5"/>
          <p:cNvSpPr>
            <a:spLocks noGrp="1"/>
          </p:cNvSpPr>
          <p:nvPr>
            <p:ph type="sldNum" sz="quarter" idx="12"/>
          </p:nvPr>
        </p:nvSpPr>
        <p:spPr/>
        <p:txBody>
          <a:bodyPr/>
          <a:lstStyle/>
          <a:p>
            <a:fld id="{A5F6E8BB-5376-4B17-9441-084697B1F833}"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B2049BC-AB62-41BA-B312-E9E5EAAFDCA7}" type="datetime1">
              <a:rPr lang="fi-FI" smtClean="0"/>
              <a:t>5.3.2020</a:t>
            </a:fld>
            <a:endParaRPr lang="fi-FI"/>
          </a:p>
        </p:txBody>
      </p:sp>
      <p:sp>
        <p:nvSpPr>
          <p:cNvPr id="5" name="Footer Placeholder 4"/>
          <p:cNvSpPr>
            <a:spLocks noGrp="1"/>
          </p:cNvSpPr>
          <p:nvPr>
            <p:ph type="ftr" sz="quarter" idx="11"/>
          </p:nvPr>
        </p:nvSpPr>
        <p:spPr/>
        <p:txBody>
          <a:bodyPr/>
          <a:lstStyle/>
          <a:p>
            <a:r>
              <a:rPr lang="fi-FI" smtClean="0"/>
              <a:t>Komisario Harri Aaltonen, harri.aaltonen@poliisi.fi</a:t>
            </a:r>
            <a:endParaRPr lang="fi-FI"/>
          </a:p>
        </p:txBody>
      </p:sp>
      <p:sp>
        <p:nvSpPr>
          <p:cNvPr id="6" name="Slide Number Placeholder 5"/>
          <p:cNvSpPr>
            <a:spLocks noGrp="1"/>
          </p:cNvSpPr>
          <p:nvPr>
            <p:ph type="sldNum" sz="quarter" idx="12"/>
          </p:nvPr>
        </p:nvSpPr>
        <p:spPr/>
        <p:txBody>
          <a:bodyPr/>
          <a:lstStyle/>
          <a:p>
            <a:fld id="{A5F6E8BB-5376-4B17-9441-084697B1F833}" type="slidenum">
              <a:rPr lang="fi-FI" smtClean="0"/>
              <a:t>‹#›</a:t>
            </a:fld>
            <a:endParaRPr lang="fi-FI"/>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i-FI" smtClean="0"/>
              <a:t>Muokkaa perustyyl. napsautt.</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B2FDBB83-C10E-48BF-AFF2-E4CB4765CA09}" type="datetime1">
              <a:rPr lang="fi-FI" smtClean="0"/>
              <a:t>5.3.2020</a:t>
            </a:fld>
            <a:endParaRPr lang="fi-FI"/>
          </a:p>
        </p:txBody>
      </p:sp>
      <p:sp>
        <p:nvSpPr>
          <p:cNvPr id="5" name="Footer Placeholder 4"/>
          <p:cNvSpPr>
            <a:spLocks noGrp="1"/>
          </p:cNvSpPr>
          <p:nvPr>
            <p:ph type="ftr" sz="quarter" idx="11"/>
          </p:nvPr>
        </p:nvSpPr>
        <p:spPr/>
        <p:txBody>
          <a:bodyPr/>
          <a:lstStyle/>
          <a:p>
            <a:r>
              <a:rPr lang="fi-FI" smtClean="0"/>
              <a:t>Komisario Harri Aaltonen, harri.aaltonen@poliisi.fi</a:t>
            </a:r>
            <a:endParaRPr lang="fi-FI"/>
          </a:p>
        </p:txBody>
      </p:sp>
      <p:sp>
        <p:nvSpPr>
          <p:cNvPr id="6" name="Slide Number Placeholder 5"/>
          <p:cNvSpPr>
            <a:spLocks noGrp="1"/>
          </p:cNvSpPr>
          <p:nvPr>
            <p:ph type="sldNum" sz="quarter" idx="12"/>
          </p:nvPr>
        </p:nvSpPr>
        <p:spPr/>
        <p:txBody>
          <a:bodyPr/>
          <a:lstStyle/>
          <a:p>
            <a:fld id="{A5F6E8BB-5376-4B17-9441-084697B1F833}" type="slidenum">
              <a:rPr lang="fi-FI" smtClean="0"/>
              <a:t>‹#›</a:t>
            </a:fld>
            <a:endParaRPr lang="fi-FI"/>
          </a:p>
        </p:txBody>
      </p:sp>
      <p:sp>
        <p:nvSpPr>
          <p:cNvPr id="7" name="Title 6"/>
          <p:cNvSpPr>
            <a:spLocks noGrp="1"/>
          </p:cNvSpPr>
          <p:nvPr>
            <p:ph type="title"/>
          </p:nvPr>
        </p:nvSpPr>
        <p:spPr/>
        <p:txBody>
          <a:bodyPr/>
          <a:lstStyle/>
          <a:p>
            <a:r>
              <a:rPr lang="fi-FI" smtClean="0"/>
              <a:t>Muokkaa perustyyl. napsautt.</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B31B39A9-0AFE-463D-ABDF-EC02E060FAC9}" type="datetime1">
              <a:rPr lang="fi-FI" smtClean="0"/>
              <a:t>5.3.2020</a:t>
            </a:fld>
            <a:endParaRPr lang="fi-FI"/>
          </a:p>
        </p:txBody>
      </p:sp>
      <p:sp>
        <p:nvSpPr>
          <p:cNvPr id="5" name="Footer Placeholder 4"/>
          <p:cNvSpPr>
            <a:spLocks noGrp="1"/>
          </p:cNvSpPr>
          <p:nvPr>
            <p:ph type="ftr" sz="quarter" idx="11"/>
          </p:nvPr>
        </p:nvSpPr>
        <p:spPr/>
        <p:txBody>
          <a:bodyPr/>
          <a:lstStyle/>
          <a:p>
            <a:r>
              <a:rPr lang="fi-FI" smtClean="0"/>
              <a:t>Komisario Harri Aaltonen, harri.aaltonen@poliisi.fi</a:t>
            </a:r>
            <a:endParaRPr lang="fi-FI"/>
          </a:p>
        </p:txBody>
      </p:sp>
      <p:sp>
        <p:nvSpPr>
          <p:cNvPr id="6" name="Slide Number Placeholder 5"/>
          <p:cNvSpPr>
            <a:spLocks noGrp="1"/>
          </p:cNvSpPr>
          <p:nvPr>
            <p:ph type="sldNum" sz="quarter" idx="12"/>
          </p:nvPr>
        </p:nvSpPr>
        <p:spPr/>
        <p:txBody>
          <a:bodyPr/>
          <a:lstStyle/>
          <a:p>
            <a:fld id="{A5F6E8BB-5376-4B17-9441-084697B1F833}" type="slidenum">
              <a:rPr lang="fi-FI" smtClean="0"/>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5" name="Date Placeholder 4"/>
          <p:cNvSpPr>
            <a:spLocks noGrp="1"/>
          </p:cNvSpPr>
          <p:nvPr>
            <p:ph type="dt" sz="half" idx="10"/>
          </p:nvPr>
        </p:nvSpPr>
        <p:spPr/>
        <p:txBody>
          <a:bodyPr/>
          <a:lstStyle/>
          <a:p>
            <a:fld id="{EEC3C6E6-7652-4B53-81A1-1EF49F59285B}" type="datetime1">
              <a:rPr lang="fi-FI" smtClean="0"/>
              <a:t>5.3.2020</a:t>
            </a:fld>
            <a:endParaRPr lang="fi-FI"/>
          </a:p>
        </p:txBody>
      </p:sp>
      <p:sp>
        <p:nvSpPr>
          <p:cNvPr id="6" name="Footer Placeholder 5"/>
          <p:cNvSpPr>
            <a:spLocks noGrp="1"/>
          </p:cNvSpPr>
          <p:nvPr>
            <p:ph type="ftr" sz="quarter" idx="11"/>
          </p:nvPr>
        </p:nvSpPr>
        <p:spPr/>
        <p:txBody>
          <a:bodyPr/>
          <a:lstStyle/>
          <a:p>
            <a:r>
              <a:rPr lang="fi-FI" smtClean="0"/>
              <a:t>Komisario Harri Aaltonen, harri.aaltonen@poliisi.fi</a:t>
            </a:r>
            <a:endParaRPr lang="fi-FI"/>
          </a:p>
        </p:txBody>
      </p:sp>
      <p:sp>
        <p:nvSpPr>
          <p:cNvPr id="7" name="Slide Number Placeholder 6"/>
          <p:cNvSpPr>
            <a:spLocks noGrp="1"/>
          </p:cNvSpPr>
          <p:nvPr>
            <p:ph type="sldNum" sz="quarter" idx="12"/>
          </p:nvPr>
        </p:nvSpPr>
        <p:spPr/>
        <p:txBody>
          <a:bodyPr/>
          <a:lstStyle/>
          <a:p>
            <a:fld id="{A5F6E8BB-5376-4B17-9441-084697B1F833}" type="slidenum">
              <a:rPr lang="fi-FI" smtClean="0"/>
              <a:t>‹#›</a:t>
            </a:fld>
            <a:endParaRPr lang="fi-FI"/>
          </a:p>
        </p:txBody>
      </p:sp>
      <p:sp>
        <p:nvSpPr>
          <p:cNvPr id="9" name="Content Placeholder 8"/>
          <p:cNvSpPr>
            <a:spLocks noGrp="1"/>
          </p:cNvSpPr>
          <p:nvPr>
            <p:ph sz="quarter" idx="13"/>
          </p:nvPr>
        </p:nvSpPr>
        <p:spPr>
          <a:xfrm>
            <a:off x="676655" y="2679192"/>
            <a:ext cx="3822192" cy="34472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FFADE078-1B1F-4EEB-B1ED-38081FE99D4E}" type="datetime1">
              <a:rPr lang="fi-FI" smtClean="0"/>
              <a:t>5.3.2020</a:t>
            </a:fld>
            <a:endParaRPr lang="fi-FI"/>
          </a:p>
        </p:txBody>
      </p:sp>
      <p:sp>
        <p:nvSpPr>
          <p:cNvPr id="8" name="Footer Placeholder 7"/>
          <p:cNvSpPr>
            <a:spLocks noGrp="1"/>
          </p:cNvSpPr>
          <p:nvPr>
            <p:ph type="ftr" sz="quarter" idx="11"/>
          </p:nvPr>
        </p:nvSpPr>
        <p:spPr/>
        <p:txBody>
          <a:bodyPr/>
          <a:lstStyle/>
          <a:p>
            <a:r>
              <a:rPr lang="fi-FI" smtClean="0"/>
              <a:t>Komisario Harri Aaltonen, harri.aaltonen@poliisi.fi</a:t>
            </a:r>
            <a:endParaRPr lang="fi-FI"/>
          </a:p>
        </p:txBody>
      </p:sp>
      <p:sp>
        <p:nvSpPr>
          <p:cNvPr id="9" name="Slide Number Placeholder 8"/>
          <p:cNvSpPr>
            <a:spLocks noGrp="1"/>
          </p:cNvSpPr>
          <p:nvPr>
            <p:ph type="sldNum" sz="quarter" idx="12"/>
          </p:nvPr>
        </p:nvSpPr>
        <p:spPr/>
        <p:txBody>
          <a:bodyPr/>
          <a:lstStyle/>
          <a:p>
            <a:fld id="{A5F6E8BB-5376-4B17-9441-084697B1F833}"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6E121ECC-67E9-4F9C-8635-B82010192D96}" type="datetime1">
              <a:rPr lang="fi-FI" smtClean="0"/>
              <a:t>5.3.2020</a:t>
            </a:fld>
            <a:endParaRPr lang="fi-FI"/>
          </a:p>
        </p:txBody>
      </p:sp>
      <p:sp>
        <p:nvSpPr>
          <p:cNvPr id="4" name="Footer Placeholder 3"/>
          <p:cNvSpPr>
            <a:spLocks noGrp="1"/>
          </p:cNvSpPr>
          <p:nvPr>
            <p:ph type="ftr" sz="quarter" idx="11"/>
          </p:nvPr>
        </p:nvSpPr>
        <p:spPr/>
        <p:txBody>
          <a:bodyPr/>
          <a:lstStyle/>
          <a:p>
            <a:r>
              <a:rPr lang="fi-FI" smtClean="0"/>
              <a:t>Komisario Harri Aaltonen, harri.aaltonen@poliisi.fi</a:t>
            </a:r>
            <a:endParaRPr lang="fi-FI"/>
          </a:p>
        </p:txBody>
      </p:sp>
      <p:sp>
        <p:nvSpPr>
          <p:cNvPr id="5" name="Slide Number Placeholder 4"/>
          <p:cNvSpPr>
            <a:spLocks noGrp="1"/>
          </p:cNvSpPr>
          <p:nvPr>
            <p:ph type="sldNum" sz="quarter" idx="12"/>
          </p:nvPr>
        </p:nvSpPr>
        <p:spPr/>
        <p:txBody>
          <a:bodyPr/>
          <a:lstStyle/>
          <a:p>
            <a:fld id="{A5F6E8BB-5376-4B17-9441-084697B1F833}"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022E0E1-9C1B-4A77-AFF5-B4231B1C7252}" type="datetime1">
              <a:rPr lang="fi-FI" smtClean="0"/>
              <a:t>5.3.2020</a:t>
            </a:fld>
            <a:endParaRPr lang="fi-FI"/>
          </a:p>
        </p:txBody>
      </p:sp>
      <p:sp>
        <p:nvSpPr>
          <p:cNvPr id="3" name="Footer Placeholder 2"/>
          <p:cNvSpPr>
            <a:spLocks noGrp="1"/>
          </p:cNvSpPr>
          <p:nvPr>
            <p:ph type="ftr" sz="quarter" idx="11"/>
          </p:nvPr>
        </p:nvSpPr>
        <p:spPr/>
        <p:txBody>
          <a:bodyPr/>
          <a:lstStyle/>
          <a:p>
            <a:r>
              <a:rPr lang="fi-FI" smtClean="0"/>
              <a:t>Komisario Harri Aaltonen, harri.aaltonen@poliisi.fi</a:t>
            </a:r>
            <a:endParaRPr lang="fi-FI"/>
          </a:p>
        </p:txBody>
      </p:sp>
      <p:sp>
        <p:nvSpPr>
          <p:cNvPr id="4" name="Slide Number Placeholder 3"/>
          <p:cNvSpPr>
            <a:spLocks noGrp="1"/>
          </p:cNvSpPr>
          <p:nvPr>
            <p:ph type="sldNum" sz="quarter" idx="12"/>
          </p:nvPr>
        </p:nvSpPr>
        <p:spPr/>
        <p:txBody>
          <a:bodyPr/>
          <a:lstStyle/>
          <a:p>
            <a:fld id="{A5F6E8BB-5376-4B17-9441-084697B1F833}"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9BBF352-4176-491A-A2C7-6BAD4D51C33C}" type="datetime1">
              <a:rPr lang="fi-FI" smtClean="0"/>
              <a:t>5.3.2020</a:t>
            </a:fld>
            <a:endParaRPr lang="fi-FI"/>
          </a:p>
        </p:txBody>
      </p:sp>
      <p:sp>
        <p:nvSpPr>
          <p:cNvPr id="6" name="Footer Placeholder 5"/>
          <p:cNvSpPr>
            <a:spLocks noGrp="1"/>
          </p:cNvSpPr>
          <p:nvPr>
            <p:ph type="ftr" sz="quarter" idx="11"/>
          </p:nvPr>
        </p:nvSpPr>
        <p:spPr/>
        <p:txBody>
          <a:bodyPr/>
          <a:lstStyle/>
          <a:p>
            <a:r>
              <a:rPr lang="fi-FI" smtClean="0"/>
              <a:t>Komisario Harri Aaltonen, harri.aaltonen@poliisi.fi</a:t>
            </a:r>
            <a:endParaRPr lang="fi-FI"/>
          </a:p>
        </p:txBody>
      </p:sp>
      <p:sp>
        <p:nvSpPr>
          <p:cNvPr id="7" name="Slide Number Placeholder 6"/>
          <p:cNvSpPr>
            <a:spLocks noGrp="1"/>
          </p:cNvSpPr>
          <p:nvPr>
            <p:ph type="sldNum" sz="quarter" idx="12"/>
          </p:nvPr>
        </p:nvSpPr>
        <p:spPr/>
        <p:txBody>
          <a:bodyPr/>
          <a:lstStyle/>
          <a:p>
            <a:fld id="{A5F6E8BB-5376-4B17-9441-084697B1F833}" type="slidenum">
              <a:rPr lang="fi-FI" smtClean="0"/>
              <a:t>‹#›</a:t>
            </a:fld>
            <a:endParaRPr lang="fi-FI"/>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i-FI" smtClean="0"/>
              <a:t>Muokkaa perustyyl. napsautt.</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i-FI" smtClean="0"/>
              <a:t>Muokkaa perustyyl. napsautt.</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B63820AA-4DE3-4086-BA5A-0BB9013DE452}" type="datetime1">
              <a:rPr lang="fi-FI" smtClean="0"/>
              <a:t>5.3.2020</a:t>
            </a:fld>
            <a:endParaRPr lang="fi-FI"/>
          </a:p>
        </p:txBody>
      </p:sp>
      <p:sp>
        <p:nvSpPr>
          <p:cNvPr id="6" name="Footer Placeholder 5"/>
          <p:cNvSpPr>
            <a:spLocks noGrp="1"/>
          </p:cNvSpPr>
          <p:nvPr>
            <p:ph type="ftr" sz="quarter" idx="11"/>
          </p:nvPr>
        </p:nvSpPr>
        <p:spPr/>
        <p:txBody>
          <a:bodyPr/>
          <a:lstStyle/>
          <a:p>
            <a:r>
              <a:rPr lang="fi-FI" smtClean="0"/>
              <a:t>Komisario Harri Aaltonen, harri.aaltonen@poliisi.fi</a:t>
            </a:r>
            <a:endParaRPr lang="fi-FI"/>
          </a:p>
        </p:txBody>
      </p:sp>
      <p:sp>
        <p:nvSpPr>
          <p:cNvPr id="7" name="Slide Number Placeholder 6"/>
          <p:cNvSpPr>
            <a:spLocks noGrp="1"/>
          </p:cNvSpPr>
          <p:nvPr>
            <p:ph type="sldNum" sz="quarter" idx="12"/>
          </p:nvPr>
        </p:nvSpPr>
        <p:spPr/>
        <p:txBody>
          <a:bodyPr/>
          <a:lstStyle/>
          <a:p>
            <a:fld id="{A5F6E8BB-5376-4B17-9441-084697B1F833}" type="slidenum">
              <a:rPr lang="fi-FI" smtClean="0"/>
              <a:t>‹#›</a:t>
            </a:fld>
            <a:endParaRPr lang="fi-FI"/>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3A5E153-6E94-40E5-8483-A3BA146EFC5B}" type="datetime1">
              <a:rPr lang="fi-FI" smtClean="0"/>
              <a:t>5.3.2020</a:t>
            </a:fld>
            <a:endParaRPr lang="fi-FI"/>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fi-FI" smtClean="0"/>
              <a:t>Komisario Harri Aaltonen, harri.aaltonen@poliisi.fi</a:t>
            </a:r>
            <a:endParaRPr lang="fi-FI"/>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A5F6E8BB-5376-4B17-9441-084697B1F833}" type="slidenum">
              <a:rPr lang="fi-FI" smtClean="0"/>
              <a:t>‹#›</a:t>
            </a:fld>
            <a:endParaRPr lang="fi-FI"/>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finlex.fi/fi/laki/ajantasa/1999/19990530?search%5btype%5d=pika&amp;search%5bpika%5d=kokoontumislaki#a21.8.2015-1090" TargetMode="External"/><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 Id="rId4" Type="http://schemas.openxmlformats.org/officeDocument/2006/relationships/hyperlink" Target="http://www.finlex.fi/fi/laki/ajantasa/2015/20151085"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finlex.fi/fi/laki/ajantasa/1999/19990530?search%5btype%5d=pika&amp;search%5bpika%5d=kokoontumislaki#a21.8.2015-1090" TargetMode="External"/><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finlex.fi/fi/laki/ajantasa/1961/19610404" TargetMode="External"/><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finlex.fi/fi/laki/ajantasa/1999/19990530?search%5btype%5d=pika&amp;search%5bpika%5d=kokoontumislaki#a530-1999"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Kokoontumislaki yleisötilaisuuksista</a:t>
            </a:r>
            <a:endParaRPr lang="fi-FI" dirty="0"/>
          </a:p>
        </p:txBody>
      </p:sp>
      <p:sp>
        <p:nvSpPr>
          <p:cNvPr id="3" name="Alaotsikko 2"/>
          <p:cNvSpPr>
            <a:spLocks noGrp="1"/>
          </p:cNvSpPr>
          <p:nvPr>
            <p:ph type="subTitle" idx="1"/>
          </p:nvPr>
        </p:nvSpPr>
        <p:spPr/>
        <p:txBody>
          <a:bodyPr/>
          <a:lstStyle/>
          <a:p>
            <a:endParaRPr lang="fi-FI" dirty="0"/>
          </a:p>
        </p:txBody>
      </p:sp>
      <p:sp>
        <p:nvSpPr>
          <p:cNvPr id="4" name="Päivämäärän paikkamerkki 3"/>
          <p:cNvSpPr>
            <a:spLocks noGrp="1"/>
          </p:cNvSpPr>
          <p:nvPr>
            <p:ph type="dt" sz="half" idx="10"/>
          </p:nvPr>
        </p:nvSpPr>
        <p:spPr/>
        <p:txBody>
          <a:bodyPr/>
          <a:lstStyle/>
          <a:p>
            <a:fld id="{A816EB1C-627F-4C50-BEF8-BCDE906A975C}" type="datetime1">
              <a:rPr lang="fi-FI" smtClean="0"/>
              <a:t>5.3.2020</a:t>
            </a:fld>
            <a:endParaRPr lang="fi-FI"/>
          </a:p>
        </p:txBody>
      </p:sp>
      <p:sp>
        <p:nvSpPr>
          <p:cNvPr id="5" name="Alatunnisteen paikkamerkki 4"/>
          <p:cNvSpPr>
            <a:spLocks noGrp="1"/>
          </p:cNvSpPr>
          <p:nvPr>
            <p:ph type="ftr" sz="quarter" idx="11"/>
          </p:nvPr>
        </p:nvSpPr>
        <p:spPr/>
        <p:txBody>
          <a:bodyPr/>
          <a:lstStyle/>
          <a:p>
            <a:r>
              <a:rPr lang="fi-FI" smtClean="0"/>
              <a:t>Komisario Harri Aaltonen, harri.aaltonen@poliisi.fi</a:t>
            </a:r>
            <a:endParaRPr lang="fi-FI"/>
          </a:p>
        </p:txBody>
      </p:sp>
    </p:spTree>
    <p:extLst>
      <p:ext uri="{BB962C8B-B14F-4D97-AF65-F5344CB8AC3E}">
        <p14:creationId xmlns:p14="http://schemas.microsoft.com/office/powerpoint/2010/main" val="25127554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700808"/>
            <a:ext cx="7408333" cy="4425355"/>
          </a:xfrm>
        </p:spPr>
        <p:txBody>
          <a:bodyPr/>
          <a:lstStyle/>
          <a:p>
            <a:pPr lvl="1"/>
            <a:r>
              <a:rPr lang="fi-FI" sz="1600" b="1" dirty="0"/>
              <a:t>Ilmoituksen tai sen liitteiden tulisi sisältää ainakin seuraavat tiedot:</a:t>
            </a:r>
          </a:p>
          <a:p>
            <a:pPr lvl="0"/>
            <a:r>
              <a:rPr lang="fi-FI" sz="1600" dirty="0"/>
              <a:t>järjestäjän yhteyshenkilön ja vastuuhenkilöiden kattavat yhteystiedot myös tapahtuman aikana</a:t>
            </a:r>
          </a:p>
          <a:p>
            <a:pPr lvl="0"/>
            <a:r>
              <a:rPr lang="fi-FI" sz="1600" dirty="0"/>
              <a:t>selvitys tapahtuman tarkoituksesta, ohjelmasta ja esiintyjistä</a:t>
            </a:r>
          </a:p>
          <a:p>
            <a:pPr lvl="0"/>
            <a:r>
              <a:rPr lang="fi-FI" sz="1600" dirty="0"/>
              <a:t>järjestämispaikka ja sen omistajan tai haltijan suostumus</a:t>
            </a:r>
          </a:p>
          <a:p>
            <a:pPr lvl="0"/>
            <a:r>
              <a:rPr lang="fi-FI" sz="1600" dirty="0"/>
              <a:t>arvioitu yleisömäärä/päivä ja yleisömäärä kokonaisuudessaan</a:t>
            </a:r>
          </a:p>
          <a:p>
            <a:pPr lvl="0"/>
            <a:r>
              <a:rPr lang="fi-FI" sz="1600" dirty="0" smtClean="0"/>
              <a:t>selvitys </a:t>
            </a:r>
            <a:r>
              <a:rPr lang="fi-FI" sz="1600" dirty="0"/>
              <a:t>käytettävistä rakennelmista ja erityisistä välineistä (katsomot, esiintymisalueet, lava, teltta, katos, ramppi, rata, avotuli, pyrotekniikka, äänenvahvistimet jne.)</a:t>
            </a:r>
          </a:p>
          <a:p>
            <a:pPr lvl="0"/>
            <a:r>
              <a:rPr lang="fi-FI" sz="1600" dirty="0"/>
              <a:t>turvallisuus- ja pelastussuunnitelma, joka sisältää järjestyksenvalvontasuunnitelman ja järjestyksenvalvojat </a:t>
            </a:r>
          </a:p>
          <a:p>
            <a:pPr lvl="1"/>
            <a:r>
              <a:rPr lang="fi-FI" sz="1600" dirty="0"/>
              <a:t>nimi, henkilötunnus ja järjestyksenvalvojakortin numero, jos henkilöllä on kortti</a:t>
            </a:r>
          </a:p>
          <a:p>
            <a:pPr lvl="1"/>
            <a:r>
              <a:rPr lang="fi-FI" sz="1600" dirty="0"/>
              <a:t>tilapäisiksi järjestyksenvalvojiksi hyväksyttävistä tehdään erillinen päätös, josta peritään maksu / hyväksyttävä henkilö. Maksu peritään myös niiden henkilöiden osalta, joita esitetään hyväksyttäväksi, mutta joita poliisi ei pidä sopivana toimimaan järjestyksenvalvontatehtävissä.</a:t>
            </a:r>
          </a:p>
          <a:p>
            <a:endParaRPr lang="fi-FI" dirty="0"/>
          </a:p>
        </p:txBody>
      </p:sp>
      <p:sp>
        <p:nvSpPr>
          <p:cNvPr id="3" name="Päivämäärän paikkamerkki 2"/>
          <p:cNvSpPr>
            <a:spLocks noGrp="1"/>
          </p:cNvSpPr>
          <p:nvPr>
            <p:ph type="dt" sz="half" idx="10"/>
          </p:nvPr>
        </p:nvSpPr>
        <p:spPr/>
        <p:txBody>
          <a:bodyPr/>
          <a:lstStyle/>
          <a:p>
            <a:fld id="{2EE09317-4A20-4F63-BF34-F2CCC2972B4F}" type="datetime1">
              <a:rPr lang="fi-FI" smtClean="0"/>
              <a:t>5.3.2020</a:t>
            </a:fld>
            <a:endParaRPr lang="fi-FI" dirty="0"/>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a:xfrm>
            <a:off x="457200" y="338328"/>
            <a:ext cx="8229600" cy="1146456"/>
          </a:xfrm>
        </p:spPr>
        <p:txBody>
          <a:bodyPr/>
          <a:lstStyle/>
          <a:p>
            <a:r>
              <a:rPr lang="fi-FI" dirty="0"/>
              <a:t>Yleisötilaisuudet</a:t>
            </a:r>
          </a:p>
        </p:txBody>
      </p:sp>
    </p:spTree>
    <p:extLst>
      <p:ext uri="{BB962C8B-B14F-4D97-AF65-F5344CB8AC3E}">
        <p14:creationId xmlns:p14="http://schemas.microsoft.com/office/powerpoint/2010/main" val="3364968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700808"/>
            <a:ext cx="7408333" cy="4425355"/>
          </a:xfrm>
        </p:spPr>
        <p:txBody>
          <a:bodyPr/>
          <a:lstStyle/>
          <a:p>
            <a:pPr lvl="0"/>
            <a:r>
              <a:rPr lang="fi-FI" sz="1800" dirty="0" smtClean="0"/>
              <a:t>liitteet jatkuu….</a:t>
            </a:r>
          </a:p>
          <a:p>
            <a:pPr lvl="0"/>
            <a:endParaRPr lang="fi-FI" sz="1800" dirty="0" smtClean="0"/>
          </a:p>
          <a:p>
            <a:r>
              <a:rPr lang="fi-FI" sz="1800" dirty="0"/>
              <a:t>tapahtuman alkamisaika ja arvioitu </a:t>
            </a:r>
            <a:r>
              <a:rPr lang="fi-FI" sz="1800" dirty="0" smtClean="0"/>
              <a:t>päättymisaika</a:t>
            </a:r>
          </a:p>
          <a:p>
            <a:pPr lvl="0"/>
            <a:r>
              <a:rPr lang="fi-FI" sz="1800" dirty="0" smtClean="0"/>
              <a:t>tiedot </a:t>
            </a:r>
            <a:r>
              <a:rPr lang="fi-FI" sz="1800" dirty="0"/>
              <a:t>mahdollisesta vastuuvakuutuksesta</a:t>
            </a:r>
          </a:p>
          <a:p>
            <a:pPr lvl="0"/>
            <a:r>
              <a:rPr lang="fi-FI" sz="1800" dirty="0"/>
              <a:t>tieto mahdollisesta alkoholin anniskelusta, avotulesta ja musiikin esittämisestä</a:t>
            </a:r>
          </a:p>
          <a:p>
            <a:pPr lvl="0"/>
            <a:r>
              <a:rPr lang="fi-FI" sz="1800" dirty="0"/>
              <a:t>suunnitelma liikennejärjestelyistä </a:t>
            </a:r>
          </a:p>
          <a:p>
            <a:pPr lvl="1"/>
            <a:r>
              <a:rPr lang="fi-FI" sz="1800" dirty="0"/>
              <a:t>liikenteenohjaajiksi esitettävien henkilötiedot: nimi ja henkilötunnus</a:t>
            </a:r>
          </a:p>
          <a:p>
            <a:pPr lvl="1"/>
            <a:r>
              <a:rPr lang="fi-FI" sz="1800" dirty="0"/>
              <a:t>yleisötilaisuuden yhteyteen määrättäviltä tilapäisiltä liikenteenohjaajilta ei edellytetä erillistä koulutusta, mutta heillä on oltava tehtävän edellyttämä asiantuntemus. Tämä voidaan todeta esim. sillä, että henkilöllä on voimassa oleva ajokortti eikä hän ole ajokiellossa. (Tieliikennelaki (267/1981) 49 §, 3 </a:t>
            </a:r>
            <a:r>
              <a:rPr lang="fi-FI" sz="1800" dirty="0" err="1"/>
              <a:t>mom</a:t>
            </a:r>
            <a:r>
              <a:rPr lang="fi-FI" sz="1800" dirty="0"/>
              <a:t>, 6 kohta ja 4 </a:t>
            </a:r>
            <a:r>
              <a:rPr lang="fi-FI" sz="1800" dirty="0" err="1"/>
              <a:t>mom</a:t>
            </a:r>
            <a:r>
              <a:rPr lang="fi-FI" sz="1800" dirty="0" smtClean="0"/>
              <a:t>) Ilmoitus: https</a:t>
            </a:r>
            <a:r>
              <a:rPr lang="fi-FI" sz="1800" dirty="0"/>
              <a:t>://www.poliisi.fi/luvat/ilmoitus_yleisotilaisuudesta</a:t>
            </a:r>
          </a:p>
          <a:p>
            <a:pPr marL="301943" lvl="1" indent="0">
              <a:buNone/>
            </a:pPr>
            <a:endParaRPr lang="fi-FI" sz="1800" dirty="0"/>
          </a:p>
          <a:p>
            <a:endParaRPr lang="fi-FI" dirty="0"/>
          </a:p>
        </p:txBody>
      </p:sp>
      <p:sp>
        <p:nvSpPr>
          <p:cNvPr id="3" name="Päivämäärän paikkamerkki 2"/>
          <p:cNvSpPr>
            <a:spLocks noGrp="1"/>
          </p:cNvSpPr>
          <p:nvPr>
            <p:ph type="dt" sz="half" idx="10"/>
          </p:nvPr>
        </p:nvSpPr>
        <p:spPr/>
        <p:txBody>
          <a:bodyPr/>
          <a:lstStyle/>
          <a:p>
            <a:fld id="{1E949608-81B8-4D46-8890-8C68AB98CD5C}"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a:t>Yleisötilaisuudet</a:t>
            </a:r>
          </a:p>
        </p:txBody>
      </p:sp>
    </p:spTree>
    <p:extLst>
      <p:ext uri="{BB962C8B-B14F-4D97-AF65-F5344CB8AC3E}">
        <p14:creationId xmlns:p14="http://schemas.microsoft.com/office/powerpoint/2010/main" val="3731714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844824"/>
            <a:ext cx="7408333" cy="4281339"/>
          </a:xfrm>
        </p:spPr>
        <p:txBody>
          <a:bodyPr/>
          <a:lstStyle/>
          <a:p>
            <a:r>
              <a:rPr lang="fi-FI" sz="1600" b="1" dirty="0">
                <a:hlinkClick r:id="rId2" tooltip="Linkki voimaantulosäännökseen"/>
              </a:rPr>
              <a:t>15 §</a:t>
            </a:r>
            <a:endParaRPr lang="fi-FI" sz="1600" b="1" dirty="0"/>
          </a:p>
          <a:p>
            <a:r>
              <a:rPr lang="fi-FI" sz="1600" b="1" dirty="0"/>
              <a:t>Yleisötilaisuuden kieltäminen</a:t>
            </a:r>
          </a:p>
          <a:p>
            <a:r>
              <a:rPr lang="fi-FI" sz="1600" dirty="0"/>
              <a:t>Poliisilla on oikeus kieltää yleisötilaisuuden järjestäminen, jos muut toimenpiteet eivät ole riittäviä ja jos on ilmeistä, että:</a:t>
            </a:r>
          </a:p>
          <a:p>
            <a:r>
              <a:rPr lang="fi-FI" sz="1600" dirty="0"/>
              <a:t>1) tilaisuuden järjestäminen on lainvastaista tai sen järjestämisessä rikotaan olennaisesti tätä lakia tai sen nojalla annettuja määräyksiä;</a:t>
            </a:r>
          </a:p>
          <a:p>
            <a:r>
              <a:rPr lang="fi-FI" sz="1600" dirty="0"/>
              <a:t>2) järjestystä ja turvallisuutta ei voida ylläpitää;</a:t>
            </a:r>
          </a:p>
          <a:p>
            <a:r>
              <a:rPr lang="fi-FI" sz="1600" dirty="0"/>
              <a:t>3) tilaisuuden järjestäminen aiheuttaa vaaraa terveydelle tai vahinkoa omaisuudelle; tai</a:t>
            </a:r>
          </a:p>
          <a:p>
            <a:r>
              <a:rPr lang="fi-FI" sz="1600" dirty="0"/>
              <a:t>4) tilaisuuden järjestäminen aiheuttaa huomattavaa haittaa sivullisille tai ympäristölle.</a:t>
            </a:r>
          </a:p>
          <a:p>
            <a:r>
              <a:rPr lang="fi-FI" sz="1600" b="1" dirty="0">
                <a:hlinkClick r:id="rId2" tooltip="Linkki voimaantulosäännökseen"/>
              </a:rPr>
              <a:t>16 §</a:t>
            </a:r>
            <a:endParaRPr lang="fi-FI" sz="1600" b="1" dirty="0"/>
          </a:p>
          <a:p>
            <a:r>
              <a:rPr lang="fi-FI" sz="1600" b="1" dirty="0"/>
              <a:t>Vastuuvakuutus</a:t>
            </a:r>
          </a:p>
          <a:p>
            <a:r>
              <a:rPr lang="fi-FI" sz="1600" dirty="0"/>
              <a:t>Jos tilaisuuden järjestämisestä voi aiheutua vahinkoa henkilölle tai omaisuudelle, poliisi voi määrätä yleisötilaisuuden järjestämisen edellytykseksi, että järjestäjällä on riittävä vastuuvakuutus mahdollisen korvausvelvollisuutensa varalta.</a:t>
            </a:r>
          </a:p>
          <a:p>
            <a:endParaRPr lang="fi-FI" dirty="0"/>
          </a:p>
        </p:txBody>
      </p:sp>
      <p:sp>
        <p:nvSpPr>
          <p:cNvPr id="3" name="Päivämäärän paikkamerkki 2"/>
          <p:cNvSpPr>
            <a:spLocks noGrp="1"/>
          </p:cNvSpPr>
          <p:nvPr>
            <p:ph type="dt" sz="half" idx="10"/>
          </p:nvPr>
        </p:nvSpPr>
        <p:spPr/>
        <p:txBody>
          <a:bodyPr/>
          <a:lstStyle/>
          <a:p>
            <a:fld id="{E899D421-7BBC-4079-8AD6-604F9F520996}"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dirty="0"/>
          </a:p>
        </p:txBody>
      </p:sp>
      <p:sp>
        <p:nvSpPr>
          <p:cNvPr id="5" name="Otsikko 4"/>
          <p:cNvSpPr>
            <a:spLocks noGrp="1"/>
          </p:cNvSpPr>
          <p:nvPr>
            <p:ph type="title"/>
          </p:nvPr>
        </p:nvSpPr>
        <p:spPr/>
        <p:txBody>
          <a:bodyPr/>
          <a:lstStyle/>
          <a:p>
            <a:r>
              <a:rPr lang="fi-FI" dirty="0"/>
              <a:t>Yleisötilaisuudet</a:t>
            </a:r>
          </a:p>
        </p:txBody>
      </p:sp>
    </p:spTree>
    <p:extLst>
      <p:ext uri="{BB962C8B-B14F-4D97-AF65-F5344CB8AC3E}">
        <p14:creationId xmlns:p14="http://schemas.microsoft.com/office/powerpoint/2010/main" val="11605870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916832"/>
            <a:ext cx="7408333" cy="4209331"/>
          </a:xfrm>
        </p:spPr>
        <p:txBody>
          <a:bodyPr/>
          <a:lstStyle/>
          <a:p>
            <a:r>
              <a:rPr lang="fi-FI" sz="2000" b="1" dirty="0">
                <a:hlinkClick r:id="rId2" tooltip="Linkki voimaantulosäännökseen"/>
              </a:rPr>
              <a:t>17 §</a:t>
            </a:r>
            <a:endParaRPr lang="fi-FI" sz="2000" b="1" dirty="0"/>
          </a:p>
          <a:p>
            <a:r>
              <a:rPr lang="fi-FI" sz="2000" b="1" dirty="0"/>
              <a:t>Järjestäjän ja puheenjohtajan yleiset velvollisuudet</a:t>
            </a:r>
          </a:p>
          <a:p>
            <a:r>
              <a:rPr lang="fi-FI" sz="2000" dirty="0"/>
              <a:t>Yleisen kokouksen ja yleisötilaisuuden järjestäjän on huolehdittava järjestyksen ja turvallisuuden säilymisestä sekä lain noudattamisesta tilaisuudessa. Samat velvollisuudet kuuluvat myös yleisen kokouksen puheenjohtajalle, jos sellainen valitaan.</a:t>
            </a:r>
          </a:p>
          <a:p>
            <a:r>
              <a:rPr lang="fi-FI" sz="2000" b="1" dirty="0"/>
              <a:t>18 § </a:t>
            </a:r>
            <a:r>
              <a:rPr lang="fi-FI" sz="2000" b="1" dirty="0">
                <a:hlinkClick r:id="rId3" tooltip="Linkki muutossäädöksen voimaantulotietoihin"/>
              </a:rPr>
              <a:t>(21.8.2015/1090)</a:t>
            </a:r>
            <a:endParaRPr lang="fi-FI" sz="2000" b="1" dirty="0"/>
          </a:p>
          <a:p>
            <a:r>
              <a:rPr lang="fi-FI" sz="2000" b="1" dirty="0"/>
              <a:t>Järjestyksenvalvojat</a:t>
            </a:r>
          </a:p>
          <a:p>
            <a:r>
              <a:rPr lang="fi-FI" sz="2000" dirty="0"/>
              <a:t>Yleisen kokouksen tai yleisötilaisuuden järjestäjän oikeudesta asettaa järjestyksenvalvojia yleiseen kokoukseen tai yleisötilaisuuteen säädetään yksityisistä turvallisuuspalveluista annetussa laissa </a:t>
            </a:r>
            <a:r>
              <a:rPr lang="fi-FI" sz="2000" dirty="0">
                <a:hlinkClick r:id="rId4" tooltip="Ajantasainen säädös"/>
              </a:rPr>
              <a:t>(1085/2015)</a:t>
            </a:r>
            <a:r>
              <a:rPr lang="fi-FI" sz="2000" dirty="0"/>
              <a:t>.</a:t>
            </a:r>
          </a:p>
          <a:p>
            <a:endParaRPr lang="fi-FI" dirty="0"/>
          </a:p>
        </p:txBody>
      </p:sp>
      <p:sp>
        <p:nvSpPr>
          <p:cNvPr id="3" name="Päivämäärän paikkamerkki 2"/>
          <p:cNvSpPr>
            <a:spLocks noGrp="1"/>
          </p:cNvSpPr>
          <p:nvPr>
            <p:ph type="dt" sz="half" idx="10"/>
          </p:nvPr>
        </p:nvSpPr>
        <p:spPr/>
        <p:txBody>
          <a:bodyPr/>
          <a:lstStyle/>
          <a:p>
            <a:fld id="{27EE9982-66ED-431C-A9F0-3F4C99244331}"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a:t>Yleisötilaisuudet</a:t>
            </a:r>
          </a:p>
        </p:txBody>
      </p:sp>
    </p:spTree>
    <p:extLst>
      <p:ext uri="{BB962C8B-B14F-4D97-AF65-F5344CB8AC3E}">
        <p14:creationId xmlns:p14="http://schemas.microsoft.com/office/powerpoint/2010/main" val="4076039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844824"/>
            <a:ext cx="7408333" cy="4281339"/>
          </a:xfrm>
        </p:spPr>
        <p:txBody>
          <a:bodyPr/>
          <a:lstStyle/>
          <a:p>
            <a:r>
              <a:rPr lang="fi-FI" sz="2000" b="1" dirty="0">
                <a:hlinkClick r:id="rId2" tooltip="Linkki voimaantulosäännökseen"/>
              </a:rPr>
              <a:t>20 §</a:t>
            </a:r>
            <a:endParaRPr lang="fi-FI" sz="2000" b="1" dirty="0"/>
          </a:p>
          <a:p>
            <a:r>
              <a:rPr lang="fi-FI" sz="2000" b="1" dirty="0"/>
              <a:t>Poliisin antamat ohjeet ja määräykset</a:t>
            </a:r>
          </a:p>
          <a:p>
            <a:r>
              <a:rPr lang="fi-FI" sz="2000" dirty="0"/>
              <a:t>Poliisi voi tarvittaessa antaa yleisen kokouksen tai yleisötilaisuuden järjestämisestä ennakolta tai tilaisuuden aikana ohjeita ja määräyksiä:</a:t>
            </a:r>
          </a:p>
          <a:p>
            <a:r>
              <a:rPr lang="fi-FI" sz="2000" dirty="0"/>
              <a:t>1) yleisen järjestyksen ja turvallisuuden ylläpitämiseksi;</a:t>
            </a:r>
          </a:p>
          <a:p>
            <a:r>
              <a:rPr lang="fi-FI" sz="2000" dirty="0"/>
              <a:t>2) terveyden, omaisuuden tai ympäristön vahingoittumisen estämiseksi taikka ympäristölle aiheutuvan haitan rajoittamiseksi;</a:t>
            </a:r>
          </a:p>
          <a:p>
            <a:r>
              <a:rPr lang="fi-FI" sz="2000" dirty="0"/>
              <a:t>3) sivullisten oikeuksien turvaamiseksi; sekä</a:t>
            </a:r>
          </a:p>
          <a:p>
            <a:r>
              <a:rPr lang="fi-FI" sz="2000" dirty="0"/>
              <a:t>4) liikenteen sujuvuuden turvaamiseksi.</a:t>
            </a:r>
          </a:p>
          <a:p>
            <a:endParaRPr lang="fi-FI" dirty="0"/>
          </a:p>
        </p:txBody>
      </p:sp>
      <p:sp>
        <p:nvSpPr>
          <p:cNvPr id="3" name="Päivämäärän paikkamerkki 2"/>
          <p:cNvSpPr>
            <a:spLocks noGrp="1"/>
          </p:cNvSpPr>
          <p:nvPr>
            <p:ph type="dt" sz="half" idx="10"/>
          </p:nvPr>
        </p:nvSpPr>
        <p:spPr/>
        <p:txBody>
          <a:bodyPr/>
          <a:lstStyle/>
          <a:p>
            <a:fld id="{7CCD8AB4-6A22-4FD1-ABE0-AB1827F2F53B}"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dirty="0"/>
          </a:p>
        </p:txBody>
      </p:sp>
      <p:sp>
        <p:nvSpPr>
          <p:cNvPr id="5" name="Otsikko 4"/>
          <p:cNvSpPr>
            <a:spLocks noGrp="1"/>
          </p:cNvSpPr>
          <p:nvPr>
            <p:ph type="title"/>
          </p:nvPr>
        </p:nvSpPr>
        <p:spPr/>
        <p:txBody>
          <a:bodyPr/>
          <a:lstStyle/>
          <a:p>
            <a:r>
              <a:rPr lang="fi-FI" dirty="0"/>
              <a:t>Yleisötilaisuudet</a:t>
            </a:r>
          </a:p>
        </p:txBody>
      </p:sp>
    </p:spTree>
    <p:extLst>
      <p:ext uri="{BB962C8B-B14F-4D97-AF65-F5344CB8AC3E}">
        <p14:creationId xmlns:p14="http://schemas.microsoft.com/office/powerpoint/2010/main" val="23340296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988840"/>
            <a:ext cx="7408333" cy="4137323"/>
          </a:xfrm>
        </p:spPr>
        <p:txBody>
          <a:bodyPr/>
          <a:lstStyle/>
          <a:p>
            <a:r>
              <a:rPr lang="fi-FI" sz="1600" b="1" dirty="0">
                <a:hlinkClick r:id="rId2" tooltip="Linkki voimaantulosäännökseen"/>
              </a:rPr>
              <a:t>23 §</a:t>
            </a:r>
            <a:endParaRPr lang="fi-FI" sz="1600" b="1" dirty="0"/>
          </a:p>
          <a:p>
            <a:r>
              <a:rPr lang="fi-FI" sz="1600" b="1" dirty="0"/>
              <a:t>Kielletyt esineet ja aineet</a:t>
            </a:r>
          </a:p>
          <a:p>
            <a:r>
              <a:rPr lang="fi-FI" sz="1600" dirty="0"/>
              <a:t>Yleisessä kokouksessa tai yleisötilaisuudessa taikka niiden välittömässä läheisyydessä ei saa pitää hallussa ampuma-asetta, räjähdysainetta, teräasetta tai muuta sellaista esinettä tai ainetta, jota on perusteltua aihetta epäillä voitavan käyttää henkeen tai terveyteen kohdistuvan rikoksen tekemiseen.</a:t>
            </a:r>
          </a:p>
          <a:p>
            <a:r>
              <a:rPr lang="fi-FI" sz="1600" dirty="0" smtClean="0"/>
              <a:t>Järjestäjällä </a:t>
            </a:r>
            <a:r>
              <a:rPr lang="fi-FI" sz="1600" dirty="0"/>
              <a:t>ja poliisilla on oikeus kieltää päihdyttävien aineiden hallussapito yleisessä kokouksessa tai yleisötilaisuudessa</a:t>
            </a:r>
            <a:r>
              <a:rPr lang="fi-FI" sz="1600" dirty="0" smtClean="0"/>
              <a:t>. </a:t>
            </a:r>
            <a:r>
              <a:rPr lang="fi-FI" sz="1600" dirty="0" err="1" smtClean="0"/>
              <a:t>Huom</a:t>
            </a:r>
            <a:r>
              <a:rPr lang="fi-FI" sz="1600" dirty="0" smtClean="0"/>
              <a:t>! Alkoholilaki 85§!</a:t>
            </a:r>
            <a:endParaRPr lang="fi-FI" sz="1600" dirty="0"/>
          </a:p>
          <a:p>
            <a:r>
              <a:rPr lang="fi-FI" sz="1600" dirty="0"/>
              <a:t>Järjestyksen ja turvallisuuden ylläpitämiseksi järjestäjällä ja poliisilla on myös oikeus määrätä järjestyksenvalvoja tarkastamaan tilaisuuden osanottajat ja näiden mukana olevat tavarat, jos tämä on tarpeen tilaisuuden erityisluonteen vuoksi tai on perusteltua aihetta epäillä, että tilaisuuteen osallistuvilla on hallussaan 1 momentissa tai 3 momentin nojalla kiellettyjä esineitä tai aineita. Järjestyksenvalvojan tekemästä tarkastuksesta säädetään yksityisistä turvallisuuspalveluista annetussa laissa. </a:t>
            </a:r>
            <a:r>
              <a:rPr lang="fi-FI" sz="1600" dirty="0">
                <a:hlinkClick r:id="rId3" tooltip="Linkki muutossäädöksen voimaantulotietoihin"/>
              </a:rPr>
              <a:t>(21.8.2015/1090)</a:t>
            </a:r>
            <a:endParaRPr lang="fi-FI" sz="1600" dirty="0"/>
          </a:p>
          <a:p>
            <a:endParaRPr lang="fi-FI" dirty="0"/>
          </a:p>
        </p:txBody>
      </p:sp>
      <p:sp>
        <p:nvSpPr>
          <p:cNvPr id="3" name="Päivämäärän paikkamerkki 2"/>
          <p:cNvSpPr>
            <a:spLocks noGrp="1"/>
          </p:cNvSpPr>
          <p:nvPr>
            <p:ph type="dt" sz="half" idx="10"/>
          </p:nvPr>
        </p:nvSpPr>
        <p:spPr/>
        <p:txBody>
          <a:bodyPr/>
          <a:lstStyle/>
          <a:p>
            <a:fld id="{854A9BF8-9FFE-4BAD-86A3-A6948CAC6DF4}"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a:t>Yleisötilaisuudet</a:t>
            </a:r>
          </a:p>
        </p:txBody>
      </p:sp>
    </p:spTree>
    <p:extLst>
      <p:ext uri="{BB962C8B-B14F-4D97-AF65-F5344CB8AC3E}">
        <p14:creationId xmlns:p14="http://schemas.microsoft.com/office/powerpoint/2010/main" val="12026764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endParaRPr lang="fi-FI" dirty="0" smtClean="0"/>
          </a:p>
          <a:p>
            <a:pPr marL="0" indent="0">
              <a:buNone/>
            </a:pPr>
            <a:endParaRPr lang="fi-FI" dirty="0"/>
          </a:p>
        </p:txBody>
      </p:sp>
      <p:sp>
        <p:nvSpPr>
          <p:cNvPr id="3" name="Päivämäärän paikkamerkki 2"/>
          <p:cNvSpPr>
            <a:spLocks noGrp="1"/>
          </p:cNvSpPr>
          <p:nvPr>
            <p:ph type="dt" sz="half" idx="10"/>
          </p:nvPr>
        </p:nvSpPr>
        <p:spPr/>
        <p:txBody>
          <a:bodyPr/>
          <a:lstStyle/>
          <a:p>
            <a:fld id="{A4DB9849-3E7C-43B4-9CEC-0D404FB8925B}"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smtClean="0"/>
              <a:t>Kysymyksiä?</a:t>
            </a:r>
            <a:endParaRPr lang="fi-FI" dirty="0"/>
          </a:p>
        </p:txBody>
      </p:sp>
    </p:spTree>
    <p:extLst>
      <p:ext uri="{BB962C8B-B14F-4D97-AF65-F5344CB8AC3E}">
        <p14:creationId xmlns:p14="http://schemas.microsoft.com/office/powerpoint/2010/main" val="3701555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556792"/>
            <a:ext cx="7408333" cy="4569371"/>
          </a:xfrm>
        </p:spPr>
        <p:txBody>
          <a:bodyPr/>
          <a:lstStyle/>
          <a:p>
            <a:r>
              <a:rPr lang="fi-FI" sz="1600" b="1" dirty="0">
                <a:hlinkClick r:id="rId2" tooltip="Linkki voimaantulosäännökseen"/>
              </a:rPr>
              <a:t>2 §</a:t>
            </a:r>
            <a:endParaRPr lang="fi-FI" sz="1600" b="1" dirty="0"/>
          </a:p>
          <a:p>
            <a:r>
              <a:rPr lang="fi-FI" sz="1600" b="1" dirty="0"/>
              <a:t>Soveltamisala</a:t>
            </a:r>
          </a:p>
          <a:p>
            <a:r>
              <a:rPr lang="fi-FI" sz="1600" dirty="0"/>
              <a:t>Tätä lakia sovelletaan yleisiin kokouksiin ja yleisötilaisuuksiin</a:t>
            </a:r>
            <a:r>
              <a:rPr lang="fi-FI" sz="1600" dirty="0" smtClean="0"/>
              <a:t>.</a:t>
            </a:r>
          </a:p>
          <a:p>
            <a:endParaRPr lang="fi-FI" sz="1600" dirty="0"/>
          </a:p>
          <a:p>
            <a:r>
              <a:rPr lang="fi-FI" sz="1600" i="1" dirty="0" smtClean="0"/>
              <a:t>Yleisötilaisuudella</a:t>
            </a:r>
            <a:r>
              <a:rPr lang="fi-FI" sz="1600" dirty="0" smtClean="0"/>
              <a:t> </a:t>
            </a:r>
            <a:r>
              <a:rPr lang="fi-FI" sz="1600" dirty="0"/>
              <a:t>tarkoitetaan tässä laissa yleisölle avoimia huvitilaisuuksia, kilpailuja, näytöksiä ja muita niihin rinnastettavia tilaisuuksia, joita ei ole pidettävä yleisinä kokouksina. </a:t>
            </a:r>
            <a:r>
              <a:rPr lang="fi-FI" sz="1600" b="1" dirty="0"/>
              <a:t>Jos tilaisuuteen osallistuminen edellyttää kutsua </a:t>
            </a:r>
            <a:r>
              <a:rPr lang="fi-FI" sz="1600" dirty="0"/>
              <a:t>tai määrätyn yhteisön jäsenyyttä, </a:t>
            </a:r>
            <a:r>
              <a:rPr lang="fi-FI" sz="1600" b="1" dirty="0"/>
              <a:t>sovelletaan siihen tämän lain säännöksiä </a:t>
            </a:r>
            <a:r>
              <a:rPr lang="fi-FI" sz="1600" dirty="0"/>
              <a:t>yleisötilaisuudesta, jollei tilaisuutta osanottajien lukumäärän, tilaisuuden laadun tai muiden erityisten syiden perusteella voida pitää luonteeltaan yksityisenä</a:t>
            </a:r>
            <a:r>
              <a:rPr lang="fi-FI" sz="1600" dirty="0" smtClean="0"/>
              <a:t>.</a:t>
            </a:r>
          </a:p>
          <a:p>
            <a:endParaRPr lang="fi-FI" sz="1600" dirty="0"/>
          </a:p>
          <a:p>
            <a:r>
              <a:rPr lang="fi-FI" sz="1600" dirty="0"/>
              <a:t>Tätä lakia </a:t>
            </a:r>
            <a:r>
              <a:rPr lang="fi-FI" sz="1600" b="1" dirty="0"/>
              <a:t>ei </a:t>
            </a:r>
            <a:r>
              <a:rPr lang="fi-FI" sz="1600" dirty="0"/>
              <a:t>sovelleta </a:t>
            </a:r>
            <a:r>
              <a:rPr lang="fi-FI" sz="1600" b="1" dirty="0"/>
              <a:t>julkisyhteisöjen järjestämiin virallisiin tilaisuuksiin </a:t>
            </a:r>
            <a:r>
              <a:rPr lang="fi-FI" sz="1600" dirty="0"/>
              <a:t>eikä </a:t>
            </a:r>
            <a:r>
              <a:rPr lang="fi-FI" sz="1600" b="1" dirty="0"/>
              <a:t>uskonnollisten yhdyskuntien </a:t>
            </a:r>
            <a:r>
              <a:rPr lang="fi-FI" sz="1600" dirty="0"/>
              <a:t>tunnusomaiseen toimintaan kuuluviin tilaisuuksiin, jotka järjestetään julkista </a:t>
            </a:r>
            <a:r>
              <a:rPr lang="fi-FI" sz="1600" b="1" dirty="0"/>
              <a:t>uskonnonharjoitusta varten </a:t>
            </a:r>
            <a:r>
              <a:rPr lang="fi-FI" sz="1600" dirty="0"/>
              <a:t>yhdyskunnan </a:t>
            </a:r>
            <a:r>
              <a:rPr lang="fi-FI" sz="1600" b="1" dirty="0"/>
              <a:t>omissa tai niitä vastaavissa tiloissa.</a:t>
            </a:r>
          </a:p>
          <a:p>
            <a:endParaRPr lang="fi-FI" dirty="0"/>
          </a:p>
        </p:txBody>
      </p:sp>
      <p:sp>
        <p:nvSpPr>
          <p:cNvPr id="3" name="Päivämäärän paikkamerkki 2"/>
          <p:cNvSpPr>
            <a:spLocks noGrp="1"/>
          </p:cNvSpPr>
          <p:nvPr>
            <p:ph type="dt" sz="half" idx="10"/>
          </p:nvPr>
        </p:nvSpPr>
        <p:spPr/>
        <p:txBody>
          <a:bodyPr/>
          <a:lstStyle/>
          <a:p>
            <a:fld id="{FC2AB20A-5050-4743-A142-AB7EF90F8DEC}"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smtClean="0"/>
              <a:t>Yleisötilaisuudet</a:t>
            </a:r>
            <a:endParaRPr lang="fi-FI" dirty="0"/>
          </a:p>
        </p:txBody>
      </p:sp>
    </p:spTree>
    <p:extLst>
      <p:ext uri="{BB962C8B-B14F-4D97-AF65-F5344CB8AC3E}">
        <p14:creationId xmlns:p14="http://schemas.microsoft.com/office/powerpoint/2010/main" val="1125978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916832"/>
            <a:ext cx="7408333" cy="4392488"/>
          </a:xfrm>
        </p:spPr>
        <p:txBody>
          <a:bodyPr/>
          <a:lstStyle/>
          <a:p>
            <a:r>
              <a:rPr lang="fi-FI" sz="1800" b="1" dirty="0">
                <a:hlinkClick r:id="rId2" tooltip="Linkki voimaantulosäännökseen"/>
              </a:rPr>
              <a:t>2 §</a:t>
            </a:r>
            <a:endParaRPr lang="fi-FI" sz="1800" b="1" dirty="0"/>
          </a:p>
          <a:p>
            <a:r>
              <a:rPr lang="fi-FI" sz="1800" b="1" dirty="0"/>
              <a:t>Soveltamisala</a:t>
            </a:r>
          </a:p>
          <a:p>
            <a:r>
              <a:rPr lang="fi-FI" sz="1800" dirty="0"/>
              <a:t>Tätä lakia sovelletaan yleisiin kokouksiin ja yleisötilaisuuksiin.</a:t>
            </a:r>
          </a:p>
          <a:p>
            <a:r>
              <a:rPr lang="fi-FI" sz="1800" i="1" dirty="0"/>
              <a:t>Yleisellä kokouksella</a:t>
            </a:r>
            <a:r>
              <a:rPr lang="fi-FI" sz="1800" dirty="0"/>
              <a:t> tarkoitetaan tässä laissa </a:t>
            </a:r>
            <a:r>
              <a:rPr lang="fi-FI" sz="1800" b="1" dirty="0"/>
              <a:t>mielenosoitusta tai muuta kokoontumisvapauden käyttämiseksi </a:t>
            </a:r>
            <a:r>
              <a:rPr lang="fi-FI" sz="1800" dirty="0"/>
              <a:t>järjestettyä tilaisuutta, johon muutkin kuin nimenomaisesti kutsutut voivat osallistua tai jota he voivat seurata. Yleisenä kokouksena ei kuitenkaan pidetä sellaista mielenosoitusta, joka on tarkoitettu ainoastaan yksittäisten henkilöiden mielipiteen ilmaisemista varten</a:t>
            </a:r>
          </a:p>
          <a:p>
            <a:r>
              <a:rPr lang="fi-FI" sz="1800" b="1" dirty="0">
                <a:hlinkClick r:id="rId2" tooltip="Linkki voimaantulosäännökseen"/>
              </a:rPr>
              <a:t>6 §</a:t>
            </a:r>
            <a:endParaRPr lang="fi-FI" sz="1800" b="1" dirty="0"/>
          </a:p>
          <a:p>
            <a:r>
              <a:rPr lang="fi-FI" sz="1800" b="1" dirty="0"/>
              <a:t>Osallistumisoikeus yleiseen kokoukseen</a:t>
            </a:r>
          </a:p>
          <a:p>
            <a:r>
              <a:rPr lang="fi-FI" sz="1800" dirty="0"/>
              <a:t>Jokaisella on oikeus osallistua yleiseen kokoukseen</a:t>
            </a:r>
          </a:p>
          <a:p>
            <a:endParaRPr lang="fi-FI" dirty="0"/>
          </a:p>
        </p:txBody>
      </p:sp>
      <p:sp>
        <p:nvSpPr>
          <p:cNvPr id="3" name="Päivämäärän paikkamerkki 2"/>
          <p:cNvSpPr>
            <a:spLocks noGrp="1"/>
          </p:cNvSpPr>
          <p:nvPr>
            <p:ph type="dt" sz="half" idx="10"/>
          </p:nvPr>
        </p:nvSpPr>
        <p:spPr/>
        <p:txBody>
          <a:bodyPr/>
          <a:lstStyle/>
          <a:p>
            <a:fld id="{2D27A51D-6770-4A83-BC86-5E7CB55AC4E6}"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smtClean="0"/>
              <a:t>Yleinen kokous</a:t>
            </a:r>
            <a:endParaRPr lang="fi-FI" dirty="0"/>
          </a:p>
        </p:txBody>
      </p:sp>
    </p:spTree>
    <p:extLst>
      <p:ext uri="{BB962C8B-B14F-4D97-AF65-F5344CB8AC3E}">
        <p14:creationId xmlns:p14="http://schemas.microsoft.com/office/powerpoint/2010/main" val="2164335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700808"/>
            <a:ext cx="7408333" cy="4425355"/>
          </a:xfrm>
        </p:spPr>
        <p:txBody>
          <a:bodyPr/>
          <a:lstStyle/>
          <a:p>
            <a:r>
              <a:rPr lang="fi-FI" sz="2000" b="1" dirty="0">
                <a:hlinkClick r:id="rId2" tooltip="Linkki voimaantulosäännökseen"/>
              </a:rPr>
              <a:t>12 §</a:t>
            </a:r>
            <a:endParaRPr lang="fi-FI" sz="2000" b="1" dirty="0"/>
          </a:p>
          <a:p>
            <a:r>
              <a:rPr lang="fi-FI" sz="2000" b="1" dirty="0"/>
              <a:t>Yleisötilaisuuden järjestäminen</a:t>
            </a:r>
          </a:p>
          <a:p>
            <a:r>
              <a:rPr lang="fi-FI" sz="2000" dirty="0"/>
              <a:t>Yleisötilaisuuden saa järjestää täysivaltainen henkilö, yhteisö ja säätiö. Vajaavaltainen saa järjestää yleisötilaisuuden yhdessä täysivaltaisen henkilön kanssa</a:t>
            </a:r>
          </a:p>
          <a:p>
            <a:r>
              <a:rPr lang="fi-FI" sz="2000" b="1" dirty="0">
                <a:hlinkClick r:id="rId2" tooltip="Linkki voimaantulosäännökseen"/>
              </a:rPr>
              <a:t>13 §</a:t>
            </a:r>
            <a:endParaRPr lang="fi-FI" sz="2000" b="1" dirty="0"/>
          </a:p>
          <a:p>
            <a:r>
              <a:rPr lang="fi-FI" sz="2000" b="1" dirty="0"/>
              <a:t>Omistajan tai haltijan suostumus</a:t>
            </a:r>
          </a:p>
          <a:p>
            <a:r>
              <a:rPr lang="fi-FI" sz="2000" dirty="0"/>
              <a:t>Yleisötilaisuuden järjestäjän on hankittava järjestämispaikan omistajan tai haltijan suostumus paikan käyttämiseen tilaisuutta varten.</a:t>
            </a:r>
          </a:p>
          <a:p>
            <a:r>
              <a:rPr lang="fi-FI" sz="2000" dirty="0"/>
              <a:t>Velvollisuudesta hankkia tekijänoikeudenhaltijan suostumus tekijänoikeuslain </a:t>
            </a:r>
            <a:r>
              <a:rPr lang="fi-FI" sz="2000" dirty="0">
                <a:hlinkClick r:id="rId3" tooltip="Ajantasainen säädös"/>
              </a:rPr>
              <a:t>(404/1961)</a:t>
            </a:r>
            <a:r>
              <a:rPr lang="fi-FI" sz="2000" dirty="0"/>
              <a:t> suojaaman teoksen esittämiseen tilaisuudessa säädetään erikseen.</a:t>
            </a:r>
          </a:p>
          <a:p>
            <a:endParaRPr lang="fi-FI" dirty="0"/>
          </a:p>
        </p:txBody>
      </p:sp>
      <p:sp>
        <p:nvSpPr>
          <p:cNvPr id="3" name="Päivämäärän paikkamerkki 2"/>
          <p:cNvSpPr>
            <a:spLocks noGrp="1"/>
          </p:cNvSpPr>
          <p:nvPr>
            <p:ph type="dt" sz="half" idx="10"/>
          </p:nvPr>
        </p:nvSpPr>
        <p:spPr/>
        <p:txBody>
          <a:bodyPr/>
          <a:lstStyle/>
          <a:p>
            <a:fld id="{053006E1-05AF-4CCD-9B50-BA8A9BE750DE}"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a:t>Yleisötilaisuudet</a:t>
            </a:r>
          </a:p>
        </p:txBody>
      </p:sp>
    </p:spTree>
    <p:extLst>
      <p:ext uri="{BB962C8B-B14F-4D97-AF65-F5344CB8AC3E}">
        <p14:creationId xmlns:p14="http://schemas.microsoft.com/office/powerpoint/2010/main" val="703838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844824"/>
            <a:ext cx="7408333" cy="4281339"/>
          </a:xfrm>
        </p:spPr>
        <p:txBody>
          <a:bodyPr/>
          <a:lstStyle/>
          <a:p>
            <a:r>
              <a:rPr lang="fi-FI" sz="2000" b="1" dirty="0">
                <a:hlinkClick r:id="rId2" tooltip="Linkki voimaantulosäännökseen"/>
              </a:rPr>
              <a:t>7 §</a:t>
            </a:r>
            <a:endParaRPr lang="fi-FI" sz="2000" b="1" dirty="0"/>
          </a:p>
          <a:p>
            <a:r>
              <a:rPr lang="fi-FI" sz="2000" b="1" dirty="0"/>
              <a:t>Ilmoitusvelvollisuus</a:t>
            </a:r>
          </a:p>
          <a:p>
            <a:r>
              <a:rPr lang="fi-FI" sz="2000" dirty="0"/>
              <a:t>Järjestäjän on tehtävä ulkona yleisellä paikalla järjestettävästä yleisestä kokouksesta suullisesti tai kirjallisesti ilmoitus kokouspaikan poliisille</a:t>
            </a:r>
            <a:r>
              <a:rPr lang="fi-FI" sz="2000" b="1" dirty="0"/>
              <a:t> vähintään </a:t>
            </a:r>
            <a:r>
              <a:rPr lang="fi-FI" sz="2000" b="1" dirty="0" smtClean="0"/>
              <a:t>12 </a:t>
            </a:r>
            <a:r>
              <a:rPr lang="fi-FI" sz="2000" b="1" dirty="0"/>
              <a:t>tuntia ennen kokouksen alkamista. Myöhemminkin tehtyä ilmoitusta voidaan pitää pätevänä, jos kokouksen järjestämisestä ei aiheudu kohtuutonta haittaa yleiselle järjestykselle.</a:t>
            </a:r>
          </a:p>
          <a:p>
            <a:endParaRPr lang="fi-FI" dirty="0"/>
          </a:p>
        </p:txBody>
      </p:sp>
      <p:sp>
        <p:nvSpPr>
          <p:cNvPr id="3" name="Päivämäärän paikkamerkki 2"/>
          <p:cNvSpPr>
            <a:spLocks noGrp="1"/>
          </p:cNvSpPr>
          <p:nvPr>
            <p:ph type="dt" sz="half" idx="10"/>
          </p:nvPr>
        </p:nvSpPr>
        <p:spPr/>
        <p:txBody>
          <a:bodyPr/>
          <a:lstStyle/>
          <a:p>
            <a:fld id="{5CB41131-50B0-4B47-AE56-915FD2BFA227}"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smtClean="0"/>
              <a:t>Yleinen kokous</a:t>
            </a:r>
            <a:endParaRPr lang="fi-FI" dirty="0"/>
          </a:p>
        </p:txBody>
      </p:sp>
    </p:spTree>
    <p:extLst>
      <p:ext uri="{BB962C8B-B14F-4D97-AF65-F5344CB8AC3E}">
        <p14:creationId xmlns:p14="http://schemas.microsoft.com/office/powerpoint/2010/main" val="1385698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700808"/>
            <a:ext cx="7408333" cy="4425355"/>
          </a:xfrm>
        </p:spPr>
        <p:txBody>
          <a:bodyPr/>
          <a:lstStyle/>
          <a:p>
            <a:r>
              <a:rPr lang="fi-FI" b="1" dirty="0">
                <a:hlinkClick r:id="rId2" tooltip="Linkki voimaantulosäännökseen"/>
              </a:rPr>
              <a:t>9 §</a:t>
            </a:r>
            <a:endParaRPr lang="fi-FI" b="1" dirty="0"/>
          </a:p>
          <a:p>
            <a:r>
              <a:rPr lang="fi-FI" b="1" dirty="0"/>
              <a:t>Yleiset kokouspaikat</a:t>
            </a:r>
          </a:p>
          <a:p>
            <a:r>
              <a:rPr lang="fi-FI" dirty="0"/>
              <a:t>Yleisen kokouksen saa järjestää ulkona yleisellä torilla, aukiolla, katualueella tai muussa sellaisessa kokoustarkoitukseen soveltuvassa yleisessä paikassa ilman omistajan tai haltijan lupaa. Omistaja tai haltija voi rajoittaa tällaisen paikan käyttämistä kokoustarkoitukseen, jos kokouksen järjestämisestä on odotettavissa kohtuutonta haittaa omistajalle, haltijalle tai ympäristölle.</a:t>
            </a:r>
          </a:p>
          <a:p>
            <a:endParaRPr lang="fi-FI" dirty="0"/>
          </a:p>
        </p:txBody>
      </p:sp>
      <p:sp>
        <p:nvSpPr>
          <p:cNvPr id="3" name="Päivämäärän paikkamerkki 2"/>
          <p:cNvSpPr>
            <a:spLocks noGrp="1"/>
          </p:cNvSpPr>
          <p:nvPr>
            <p:ph type="dt" sz="half" idx="10"/>
          </p:nvPr>
        </p:nvSpPr>
        <p:spPr/>
        <p:txBody>
          <a:bodyPr/>
          <a:lstStyle/>
          <a:p>
            <a:fld id="{C9577ACE-694D-455C-9CBA-F647E2BE2106}"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smtClean="0"/>
              <a:t>Yleinen kokous</a:t>
            </a:r>
            <a:endParaRPr lang="fi-FI" dirty="0"/>
          </a:p>
        </p:txBody>
      </p:sp>
    </p:spTree>
    <p:extLst>
      <p:ext uri="{BB962C8B-B14F-4D97-AF65-F5344CB8AC3E}">
        <p14:creationId xmlns:p14="http://schemas.microsoft.com/office/powerpoint/2010/main" val="2159596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r>
              <a:rPr lang="fi-FI" b="1" dirty="0">
                <a:hlinkClick r:id="rId2" tooltip="Linkki voimaantulosäännökseen"/>
              </a:rPr>
              <a:t>13 §</a:t>
            </a:r>
            <a:endParaRPr lang="fi-FI" b="1" dirty="0"/>
          </a:p>
          <a:p>
            <a:r>
              <a:rPr lang="fi-FI" b="1" dirty="0"/>
              <a:t>Omistajan tai haltijan suostumus</a:t>
            </a:r>
          </a:p>
          <a:p>
            <a:r>
              <a:rPr lang="fi-FI" dirty="0"/>
              <a:t>Yleisötilaisuuden järjestäjän on hankittava järjestämispaikan omistajan tai haltijan suostumus paikan käyttämiseen tilaisuutta varten.</a:t>
            </a:r>
          </a:p>
          <a:p>
            <a:endParaRPr lang="fi-FI" dirty="0"/>
          </a:p>
        </p:txBody>
      </p:sp>
      <p:sp>
        <p:nvSpPr>
          <p:cNvPr id="3" name="Päivämäärän paikkamerkki 2"/>
          <p:cNvSpPr>
            <a:spLocks noGrp="1"/>
          </p:cNvSpPr>
          <p:nvPr>
            <p:ph type="dt" sz="half" idx="10"/>
          </p:nvPr>
        </p:nvSpPr>
        <p:spPr/>
        <p:txBody>
          <a:bodyPr/>
          <a:lstStyle/>
          <a:p>
            <a:fld id="{EFD453F4-365A-4962-9DE6-CC4D88B3FD79}"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smtClean="0"/>
              <a:t>Yleisötilaisuus</a:t>
            </a:r>
            <a:endParaRPr lang="fi-FI" dirty="0"/>
          </a:p>
        </p:txBody>
      </p:sp>
    </p:spTree>
    <p:extLst>
      <p:ext uri="{BB962C8B-B14F-4D97-AF65-F5344CB8AC3E}">
        <p14:creationId xmlns:p14="http://schemas.microsoft.com/office/powerpoint/2010/main" val="1130986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844824"/>
            <a:ext cx="7408333" cy="4281339"/>
          </a:xfrm>
        </p:spPr>
        <p:txBody>
          <a:bodyPr/>
          <a:lstStyle/>
          <a:p>
            <a:r>
              <a:rPr lang="fi-FI" sz="1600" b="1" dirty="0">
                <a:hlinkClick r:id="rId2" tooltip="Linkki voimaantulosäännökseen"/>
              </a:rPr>
              <a:t>14 §</a:t>
            </a:r>
            <a:endParaRPr lang="fi-FI" sz="1600" b="1" dirty="0"/>
          </a:p>
          <a:p>
            <a:r>
              <a:rPr lang="fi-FI" sz="1600" b="1" dirty="0"/>
              <a:t>Ilmoitus</a:t>
            </a:r>
          </a:p>
          <a:p>
            <a:r>
              <a:rPr lang="fi-FI" sz="1600" dirty="0"/>
              <a:t>Järjestäjän on tehtävä yleisötilaisuuden järjestämisestä kirjallinen ilmoitus järjestämispaikan poliisille </a:t>
            </a:r>
            <a:r>
              <a:rPr lang="fi-FI" sz="1600" b="1" dirty="0"/>
              <a:t>vähintään viisi vuorokautta ennen tilaisuuden alkamista. </a:t>
            </a:r>
            <a:r>
              <a:rPr lang="fi-FI" sz="1600" dirty="0"/>
              <a:t>Poliisi voi hyväksyä myöhemminkin tehdyn ilmoituksen, jos tilaisuuden järjestämisestä ei aiheudu haittaa yleiselle järjestykselle eikä määräajan laiminlyönti vaikeuta kohtuuttomasti poliisille lain mukaan kuuluvien tehtävien täyttämistä.</a:t>
            </a:r>
          </a:p>
          <a:p>
            <a:r>
              <a:rPr lang="fi-FI" sz="1600" dirty="0"/>
              <a:t>Ilmoitusta </a:t>
            </a:r>
            <a:r>
              <a:rPr lang="fi-FI" sz="1600" b="1" dirty="0"/>
              <a:t>ei tarvitse </a:t>
            </a:r>
            <a:r>
              <a:rPr lang="fi-FI" sz="1600" dirty="0"/>
              <a:t>kuitenkaan</a:t>
            </a:r>
            <a:r>
              <a:rPr lang="fi-FI" sz="1600" b="1" dirty="0"/>
              <a:t> tehdä </a:t>
            </a:r>
            <a:r>
              <a:rPr lang="fi-FI" sz="1600" dirty="0"/>
              <a:t>sellaisesta yleisötilaisuudesta, joka osanottajien </a:t>
            </a:r>
            <a:r>
              <a:rPr lang="fi-FI" sz="1600" b="1" dirty="0"/>
              <a:t>vähäisen määrän, tilaisuuden luonteen tai järjestämispaikan vuoksi ei edellytä toimenpiteitä järjestyksen ja turvallisuuden ylläpitämiseksi </a:t>
            </a:r>
            <a:r>
              <a:rPr lang="fi-FI" sz="1600" dirty="0"/>
              <a:t>tai sivullisille ja ympäristölle aiheutuvan haitan estämiseksi taikka erityisiä </a:t>
            </a:r>
            <a:r>
              <a:rPr lang="fi-FI" sz="1600" b="1" dirty="0"/>
              <a:t>liikennejärjestelyjä.</a:t>
            </a:r>
          </a:p>
          <a:p>
            <a:r>
              <a:rPr lang="fi-FI" sz="1600" dirty="0"/>
              <a:t>Ilmoituksen sisällöstä on voimassa, mitä 8 §:ssä säädetään yleistä kokousta koskevasta ilmoituksesta. Poliisi voi vaatia tarvittaessa selvityksiä myös muista yleisötilaisuuden järjestämiseen liittyvistä seikoista.</a:t>
            </a:r>
          </a:p>
          <a:p>
            <a:endParaRPr lang="fi-FI" dirty="0"/>
          </a:p>
        </p:txBody>
      </p:sp>
      <p:sp>
        <p:nvSpPr>
          <p:cNvPr id="3" name="Päivämäärän paikkamerkki 2"/>
          <p:cNvSpPr>
            <a:spLocks noGrp="1"/>
          </p:cNvSpPr>
          <p:nvPr>
            <p:ph type="dt" sz="half" idx="10"/>
          </p:nvPr>
        </p:nvSpPr>
        <p:spPr/>
        <p:txBody>
          <a:bodyPr/>
          <a:lstStyle/>
          <a:p>
            <a:fld id="{035EB30B-CBD9-47D5-A233-559DB2C0A0CB}"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smtClean="0"/>
              <a:t>Yleisötilaisuus</a:t>
            </a:r>
            <a:endParaRPr lang="fi-FI" dirty="0"/>
          </a:p>
        </p:txBody>
      </p:sp>
    </p:spTree>
    <p:extLst>
      <p:ext uri="{BB962C8B-B14F-4D97-AF65-F5344CB8AC3E}">
        <p14:creationId xmlns:p14="http://schemas.microsoft.com/office/powerpoint/2010/main" val="1118426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872067" y="1772816"/>
            <a:ext cx="7408333" cy="4353347"/>
          </a:xfrm>
        </p:spPr>
        <p:txBody>
          <a:bodyPr/>
          <a:lstStyle/>
          <a:p>
            <a:pPr lvl="1"/>
            <a:r>
              <a:rPr lang="fi-FI" sz="2000" b="1" dirty="0"/>
              <a:t>Ilmoitus poliisille tulisi tehdä ainakin seuraavista tapahtumista:</a:t>
            </a:r>
          </a:p>
          <a:p>
            <a:pPr lvl="0"/>
            <a:r>
              <a:rPr lang="fi-FI" sz="2000" dirty="0"/>
              <a:t>suuret tapahtumat (useita satoja </a:t>
            </a:r>
            <a:r>
              <a:rPr lang="fi-FI" sz="2000" dirty="0" smtClean="0"/>
              <a:t>osallistujia, 200 </a:t>
            </a:r>
            <a:r>
              <a:rPr lang="fi-FI" sz="2000" dirty="0" smtClean="0">
                <a:sym typeface="Wingdings" panose="05000000000000000000" pitchFamily="2" charset="2"/>
              </a:rPr>
              <a:t></a:t>
            </a:r>
            <a:r>
              <a:rPr lang="fi-FI" sz="2000" dirty="0" smtClean="0"/>
              <a:t>)</a:t>
            </a:r>
            <a:endParaRPr lang="fi-FI" sz="2000" dirty="0"/>
          </a:p>
          <a:p>
            <a:pPr lvl="0"/>
            <a:r>
              <a:rPr lang="fi-FI" sz="2000" dirty="0"/>
              <a:t>yleisten paikkojen (varsinkin liikenneväylät) ulkotapahtumat</a:t>
            </a:r>
          </a:p>
          <a:p>
            <a:pPr lvl="0"/>
            <a:r>
              <a:rPr lang="fi-FI" sz="2000" dirty="0"/>
              <a:t>erityisryhmille suunnatut tilaisuudet</a:t>
            </a:r>
          </a:p>
          <a:p>
            <a:pPr lvl="0"/>
            <a:r>
              <a:rPr lang="fi-FI" sz="2000" dirty="0"/>
              <a:t>myöhäisiltaan tai yöhön kestävät tapahtumat (klo 22.00 jälkeen)</a:t>
            </a:r>
          </a:p>
          <a:p>
            <a:pPr lvl="0"/>
            <a:r>
              <a:rPr lang="fi-FI" sz="2000" dirty="0"/>
              <a:t>tapahtumassa tarvitaan järjestyksenvalvontaa tai liikenteenohjausta</a:t>
            </a:r>
          </a:p>
          <a:p>
            <a:pPr lvl="0"/>
            <a:r>
              <a:rPr lang="fi-FI" sz="2000" dirty="0"/>
              <a:t>tapahtumassa on anniskelua</a:t>
            </a:r>
          </a:p>
          <a:p>
            <a:pPr lvl="0"/>
            <a:r>
              <a:rPr lang="fi-FI" sz="2000" dirty="0"/>
              <a:t>tapahtuma vaatii pelastussuunnittelua (yli kyseessä yli 200 henkilön tilaisuus)</a:t>
            </a:r>
          </a:p>
          <a:p>
            <a:pPr lvl="0"/>
            <a:r>
              <a:rPr lang="fi-FI" sz="2000" dirty="0"/>
              <a:t>tilaisuudet, jotka herättävät voimakkaita tunteita (on vaarana, että tilaisuutta tullaan jollain tavalla häiritsemään)</a:t>
            </a:r>
          </a:p>
          <a:p>
            <a:endParaRPr lang="fi-FI" dirty="0"/>
          </a:p>
        </p:txBody>
      </p:sp>
      <p:sp>
        <p:nvSpPr>
          <p:cNvPr id="3" name="Päivämäärän paikkamerkki 2"/>
          <p:cNvSpPr>
            <a:spLocks noGrp="1"/>
          </p:cNvSpPr>
          <p:nvPr>
            <p:ph type="dt" sz="half" idx="10"/>
          </p:nvPr>
        </p:nvSpPr>
        <p:spPr/>
        <p:txBody>
          <a:bodyPr/>
          <a:lstStyle/>
          <a:p>
            <a:fld id="{659585CD-3CD6-4DA3-ABD3-1DDCE4E5677E}" type="datetime1">
              <a:rPr lang="fi-FI" smtClean="0"/>
              <a:t>5.3.2020</a:t>
            </a:fld>
            <a:endParaRPr lang="fi-FI"/>
          </a:p>
        </p:txBody>
      </p:sp>
      <p:sp>
        <p:nvSpPr>
          <p:cNvPr id="4" name="Alatunnisteen paikkamerkki 3"/>
          <p:cNvSpPr>
            <a:spLocks noGrp="1"/>
          </p:cNvSpPr>
          <p:nvPr>
            <p:ph type="ftr" sz="quarter" idx="11"/>
          </p:nvPr>
        </p:nvSpPr>
        <p:spPr/>
        <p:txBody>
          <a:bodyPr/>
          <a:lstStyle/>
          <a:p>
            <a:r>
              <a:rPr lang="fi-FI" smtClean="0"/>
              <a:t>Komisario Harri Aaltonen, harri.aaltonen@poliisi.fi</a:t>
            </a:r>
            <a:endParaRPr lang="fi-FI"/>
          </a:p>
        </p:txBody>
      </p:sp>
      <p:sp>
        <p:nvSpPr>
          <p:cNvPr id="5" name="Otsikko 4"/>
          <p:cNvSpPr>
            <a:spLocks noGrp="1"/>
          </p:cNvSpPr>
          <p:nvPr>
            <p:ph type="title"/>
          </p:nvPr>
        </p:nvSpPr>
        <p:spPr/>
        <p:txBody>
          <a:bodyPr/>
          <a:lstStyle/>
          <a:p>
            <a:r>
              <a:rPr lang="fi-FI" dirty="0"/>
              <a:t>Yleisötilaisuudet</a:t>
            </a:r>
          </a:p>
        </p:txBody>
      </p:sp>
    </p:spTree>
    <p:extLst>
      <p:ext uri="{BB962C8B-B14F-4D97-AF65-F5344CB8AC3E}">
        <p14:creationId xmlns:p14="http://schemas.microsoft.com/office/powerpoint/2010/main" val="1657899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altomuoto">
  <a:themeElements>
    <a:clrScheme name="Aaltomuoto">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Aaltomuoto">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altomuoto">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106</TotalTime>
  <Words>1188</Words>
  <Application>Microsoft Office PowerPoint</Application>
  <PresentationFormat>Näytössä katseltava diaesitys (4:3)</PresentationFormat>
  <Paragraphs>137</Paragraphs>
  <Slides>16</Slides>
  <Notes>0</Notes>
  <HiddenSlides>0</HiddenSlides>
  <MMClips>0</MMClips>
  <ScaleCrop>false</ScaleCrop>
  <HeadingPairs>
    <vt:vector size="4" baseType="variant">
      <vt:variant>
        <vt:lpstr>Teema</vt:lpstr>
      </vt:variant>
      <vt:variant>
        <vt:i4>1</vt:i4>
      </vt:variant>
      <vt:variant>
        <vt:lpstr>Dian otsikot</vt:lpstr>
      </vt:variant>
      <vt:variant>
        <vt:i4>16</vt:i4>
      </vt:variant>
    </vt:vector>
  </HeadingPairs>
  <TitlesOfParts>
    <vt:vector size="17" baseType="lpstr">
      <vt:lpstr>Aaltomuoto</vt:lpstr>
      <vt:lpstr>Kokoontumislaki yleisötilaisuuksista</vt:lpstr>
      <vt:lpstr>Yleisötilaisuudet</vt:lpstr>
      <vt:lpstr>Yleinen kokous</vt:lpstr>
      <vt:lpstr>Yleisötilaisuudet</vt:lpstr>
      <vt:lpstr>Yleinen kokous</vt:lpstr>
      <vt:lpstr>Yleinen kokous</vt:lpstr>
      <vt:lpstr>Yleisötilaisuus</vt:lpstr>
      <vt:lpstr>Yleisötilaisuus</vt:lpstr>
      <vt:lpstr>Yleisötilaisuudet</vt:lpstr>
      <vt:lpstr>Yleisötilaisuudet</vt:lpstr>
      <vt:lpstr>Yleisötilaisuudet</vt:lpstr>
      <vt:lpstr>Yleisötilaisuudet</vt:lpstr>
      <vt:lpstr>Yleisötilaisuudet</vt:lpstr>
      <vt:lpstr>Yleisötilaisuudet</vt:lpstr>
      <vt:lpstr>Yleisötilaisuudet</vt:lpstr>
      <vt:lpstr>Kysymyksiä?</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Kokoontumislaki yleisötilaisuuksista</dc:title>
  <dc:creator>Aaltonen Harri POL</dc:creator>
  <cp:lastModifiedBy>tauno.linkoranta</cp:lastModifiedBy>
  <cp:revision>10</cp:revision>
  <dcterms:created xsi:type="dcterms:W3CDTF">2018-03-06T13:02:03Z</dcterms:created>
  <dcterms:modified xsi:type="dcterms:W3CDTF">2020-03-05T08:32:18Z</dcterms:modified>
</cp:coreProperties>
</file>